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341" r:id="rId4"/>
    <p:sldId id="340" r:id="rId5"/>
    <p:sldId id="342" r:id="rId6"/>
    <p:sldId id="260" r:id="rId7"/>
    <p:sldId id="259" r:id="rId8"/>
    <p:sldId id="257" r:id="rId9"/>
    <p:sldId id="336" r:id="rId10"/>
    <p:sldId id="343" r:id="rId11"/>
    <p:sldId id="344" r:id="rId12"/>
    <p:sldId id="263" r:id="rId13"/>
    <p:sldId id="346" r:id="rId14"/>
    <p:sldId id="266" r:id="rId15"/>
    <p:sldId id="350" r:id="rId16"/>
    <p:sldId id="335" r:id="rId17"/>
    <p:sldId id="324" r:id="rId18"/>
    <p:sldId id="267" r:id="rId19"/>
    <p:sldId id="321" r:id="rId20"/>
    <p:sldId id="345" r:id="rId21"/>
    <p:sldId id="329" r:id="rId22"/>
    <p:sldId id="328" r:id="rId23"/>
    <p:sldId id="325" r:id="rId24"/>
    <p:sldId id="347" r:id="rId25"/>
    <p:sldId id="348" r:id="rId26"/>
    <p:sldId id="330" r:id="rId27"/>
    <p:sldId id="331" r:id="rId28"/>
    <p:sldId id="333" r:id="rId29"/>
    <p:sldId id="349" r:id="rId30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57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B9660-7F93-6E83-3682-47BB9891D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0E42C8-C1BC-FCF1-301D-19D6F9AD7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04D16-E328-1041-02D4-B511F49D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ED46-AAA1-6247-85ED-39C488531C4C}" type="datetimeFigureOut">
              <a:rPr lang="en-IS" smtClean="0"/>
              <a:t>12.8.2022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07E16-1C34-06D1-C7BE-B324BDF0D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CF003-03C7-10CC-5DF1-F9CAD4CB8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4CD4-D731-B244-B2CD-DB1B7B0173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6430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77A70-546B-EBB3-32A5-288C85D7B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C4604D-EA23-1C32-F09A-FA224880E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3B678-CAC5-F44C-78DE-C99770B20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ED46-AAA1-6247-85ED-39C488531C4C}" type="datetimeFigureOut">
              <a:rPr lang="en-IS" smtClean="0"/>
              <a:t>12.8.2022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AFE15-112D-2BF6-3264-393F9EE10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E66A6-7144-BC58-EAC8-511914A3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4CD4-D731-B244-B2CD-DB1B7B0173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0652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BDD97-26C1-36FE-257B-FCB170270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B9FC4-06B2-5C2F-9396-D23E30A04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0CC03-8BA2-C1CC-7FA5-248C280E0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ED46-AAA1-6247-85ED-39C488531C4C}" type="datetimeFigureOut">
              <a:rPr lang="en-IS" smtClean="0"/>
              <a:t>12.8.2022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953CD-0E0E-A660-AFF1-269FEE1A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B75CC-66A3-3598-0FEB-B871C9AF8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4CD4-D731-B244-B2CD-DB1B7B0173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00677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A3AF-000D-1289-7004-C4B12E5A8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78A32-33E8-869B-4C9C-670982031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6254B-EF3D-690A-37EC-5870A194E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ED46-AAA1-6247-85ED-39C488531C4C}" type="datetimeFigureOut">
              <a:rPr lang="en-IS" smtClean="0"/>
              <a:t>12.8.2022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0850B-99E9-5C53-6F51-21CA7563B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BCE26-F914-39B0-BF54-255B15EC3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4CD4-D731-B244-B2CD-DB1B7B0173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525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FE66A-AD4D-AA62-D542-C3D2FB4A4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8EB93-00AC-CC56-9C64-D326D5283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5459E-A05D-143F-B871-A2AD6D05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ED46-AAA1-6247-85ED-39C488531C4C}" type="datetimeFigureOut">
              <a:rPr lang="en-IS" smtClean="0"/>
              <a:t>12.8.2022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9A9EE-23F5-CE53-6B41-38E925F4C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0F73F-F89B-F446-30BC-84292088E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4CD4-D731-B244-B2CD-DB1B7B0173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96275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7E83C-D414-DD77-DA83-19B3EF66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50C29-D6A1-0DAE-E4A0-B133A5911A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3FA19-9810-2990-AC55-B0FAA2E28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AD48F-BF6C-B65C-C075-787B34628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ED46-AAA1-6247-85ED-39C488531C4C}" type="datetimeFigureOut">
              <a:rPr lang="en-IS" smtClean="0"/>
              <a:t>12.8.2022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59407-9A25-6178-C2A5-468D99820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CCF6B-473F-6351-BFBD-433BDB37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4CD4-D731-B244-B2CD-DB1B7B0173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9076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FCF7-5910-E054-A253-6F075C75F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E30D3-89BE-E690-3D55-567170F26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F79C8-02E8-2410-3315-A1C583C8E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7B6E1-9CB1-7803-758F-BF3D87340D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9B8D9-C6E7-2A1E-BAA2-33D56272E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E8F24A-BBBD-F363-5ED1-7C8CB9D1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ED46-AAA1-6247-85ED-39C488531C4C}" type="datetimeFigureOut">
              <a:rPr lang="en-IS" smtClean="0"/>
              <a:t>12.8.2022</a:t>
            </a:fld>
            <a:endParaRPr lang="en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2AFC5C-7BAE-CF61-716D-6FF2518F9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612686-AD97-1E73-6C2A-C7EC752FC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4CD4-D731-B244-B2CD-DB1B7B0173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0380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20BC1-9BE3-E574-2DCD-957937B54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9BD1A-A26F-7401-122A-DD0C593CF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ED46-AAA1-6247-85ED-39C488531C4C}" type="datetimeFigureOut">
              <a:rPr lang="en-IS" smtClean="0"/>
              <a:t>12.8.2022</a:t>
            </a:fld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5A0578-0EE0-B6A8-111E-E909FB941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DD092-1BC9-E122-9514-49CB730E8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4CD4-D731-B244-B2CD-DB1B7B0173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2280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5A83D9-0174-4DCE-0ADF-33B67162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ED46-AAA1-6247-85ED-39C488531C4C}" type="datetimeFigureOut">
              <a:rPr lang="en-IS" smtClean="0"/>
              <a:t>12.8.2022</a:t>
            </a:fld>
            <a:endParaRPr lang="en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D41162-5B23-6112-A4DA-FFBDFD9F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551A7-C836-16AB-F6A4-CA1F1B31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4CD4-D731-B244-B2CD-DB1B7B0173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8481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589DA-6CFF-089D-A575-14A198B5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CEA8E-4A54-0DDF-A061-ABB11C59E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F3DEC-2840-91A5-F31B-103F1F9B1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C1BAFD-2329-EF5C-D0AD-CDAD2F751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ED46-AAA1-6247-85ED-39C488531C4C}" type="datetimeFigureOut">
              <a:rPr lang="en-IS" smtClean="0"/>
              <a:t>12.8.2022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823E8-2241-0582-6E24-4BC6D3CFA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1449B-0D2D-D985-DC45-1B1B4DB7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4CD4-D731-B244-B2CD-DB1B7B0173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5256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7AAAA-60CC-68CD-8D11-D222862B0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33F959-1162-3710-1A69-85C8369731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BB3EA-870B-F168-A3CD-C202264D9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2D014-272B-E03B-1C8B-D1C9DF1D8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ED46-AAA1-6247-85ED-39C488531C4C}" type="datetimeFigureOut">
              <a:rPr lang="en-IS" smtClean="0"/>
              <a:t>12.8.2022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659FC-2EDE-8753-71FB-FE5698DB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AEEDC-F995-473C-93FF-879EC0464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4CD4-D731-B244-B2CD-DB1B7B0173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09715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E6C70-E0A5-1657-AC5C-9D1961FE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F6C34-D977-D69D-B2CE-08F99A36B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F1140-0C05-1A57-DE97-842BC597E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2ED46-AAA1-6247-85ED-39C488531C4C}" type="datetimeFigureOut">
              <a:rPr lang="en-IS" smtClean="0"/>
              <a:t>12.8.2022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4B5D2-D164-F344-FCD7-D9B5FC579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CB307-F5D5-F5CF-8696-23C56B358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94CD4-D731-B244-B2CD-DB1B7B0173E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0848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hyperlink" Target="https://twovalleys.hi.i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A9D49-D163-8411-F1F4-F531A6C175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Landnám og </a:t>
            </a:r>
            <a:r>
              <a:rPr lang="en-IS">
                <a:latin typeface="Times New Roman" panose="02020603050405020304" pitchFamily="18" charset="0"/>
                <a:cs typeface="Times New Roman" panose="02020603050405020304" pitchFamily="18" charset="0"/>
              </a:rPr>
              <a:t>byggð um miðbik Eyjafjarðar </a:t>
            </a:r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880 til 1400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3E67D-FE0C-6B8B-7E66-9BAEC45DAC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S">
                <a:latin typeface="Times New Roman" panose="02020603050405020304" pitchFamily="18" charset="0"/>
                <a:cs typeface="Times New Roman" panose="02020603050405020304" pitchFamily="18" charset="0"/>
              </a:rPr>
              <a:t>Árni </a:t>
            </a:r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Daníel Júlíusson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Söguþing 2022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752481-0482-5405-D6C3-EF1EF920F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3239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7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5"/>
    </mc:Choice>
    <mc:Fallback xmlns="">
      <p:transition spd="slow" advTm="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7DD15E-5CA1-DCF5-C862-B7E5B0F21001}"/>
              </a:ext>
            </a:extLst>
          </p:cNvPr>
          <p:cNvSpPr txBox="1"/>
          <p:nvPr/>
        </p:nvSpPr>
        <p:spPr>
          <a:xfrm>
            <a:off x="1161825" y="398033"/>
            <a:ext cx="4629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Nánar um heimildir um kirkjur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E22042-79B2-2EE0-8E46-83092BEA461D}"/>
              </a:ext>
            </a:extLst>
          </p:cNvPr>
          <p:cNvSpPr txBox="1"/>
          <p:nvPr/>
        </p:nvSpPr>
        <p:spPr>
          <a:xfrm>
            <a:off x="497922" y="998511"/>
            <a:ext cx="68418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 fornleifaskráningu eru fornir kirkjugarðar skráðir. Í Svarfaðardal er slíka kirkjugarða m.a. að finna á Dæli, á Hofsá, Sökku, Hreiðarstöðum. 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 virðist beint samband milli slíkra fornleifa og síðari heimilda um bænhús og hálfkirkjur. Bænhús og hálfkirkjur eru í miðaldaheimildum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sagðar vera á þessum sömu jörðum.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Máldagar frá miðöldum eru meðal bestu heimilda um bænhús og hálfkirkjur. Þar er þess getið við hverja sóknarkirkju hversu mörg bænhús og hálfkirkjur séu í sókninni. 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Frá síðmiðöldum er til sérstök hálfkirknaskrá, sem einnig sýnir bænhús.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Hún nær yfir mörg héruð norðanlands, þar á meðal Svarfaðardal og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Árskógsströnd, en ekki Hörgárdal.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Eðli málsins samkvæmt voru kirkjur fyrst og fremst byggðar á jörðum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þegar voru við lýði. Því er dreifing kirkna mikilvæg vísbending um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framgang byggðaþróunar.</a:t>
            </a:r>
          </a:p>
        </p:txBody>
      </p:sp>
      <p:pic>
        <p:nvPicPr>
          <p:cNvPr id="6" name="Content Placeholder 4" descr="A picture containing outdoor, ground, mountain, dirt&#10;&#10;Description automatically generated">
            <a:extLst>
              <a:ext uri="{FF2B5EF4-FFF2-40B4-BE49-F238E27FC236}">
                <a16:creationId xmlns:a16="http://schemas.microsoft.com/office/drawing/2014/main" id="{066B9154-463A-6894-BD9A-F0AFE6E72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91717" y="20335"/>
            <a:ext cx="4410635" cy="335489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D2D2A4-7E3A-38F2-BBF3-7F6C3F9A6DEB}"/>
              </a:ext>
            </a:extLst>
          </p:cNvPr>
          <p:cNvSpPr txBox="1"/>
          <p:nvPr/>
        </p:nvSpPr>
        <p:spPr>
          <a:xfrm>
            <a:off x="7626762" y="6099586"/>
            <a:ext cx="439415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Kirkjugarður á Keldulandi í Hegranesi, sem nýlega</a:t>
            </a:r>
          </a:p>
          <a:p>
            <a:r>
              <a:rPr 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hefur verið grafinn upp</a:t>
            </a:r>
            <a:r>
              <a:rPr lang="en-IS" dirty="0"/>
              <a:t>.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FA60BF7-FC4C-0E23-3764-3241A8CC5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478" y="3375233"/>
            <a:ext cx="3692944" cy="25498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C43B61-4D0F-D533-8E3C-4B842F7C1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4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54"/>
    </mc:Choice>
    <mc:Fallback xmlns="">
      <p:transition spd="slow" advTm="56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A9E787A-6238-8976-4FF4-ECC616452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895907" cy="10196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CD5ECB-9E96-06C0-2979-B10B1F14E025}"/>
              </a:ext>
            </a:extLst>
          </p:cNvPr>
          <p:cNvSpPr txBox="1"/>
          <p:nvPr/>
        </p:nvSpPr>
        <p:spPr>
          <a:xfrm>
            <a:off x="6196405" y="376518"/>
            <a:ext cx="3974165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Hér má sjá kirkjur úr frumkristni skv.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áðurnefndum heimildum í Svarfaðardal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 á Árskógsströnd. Einnig eru sýnd býli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hdr. að dýrleika og stærri.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Úr Tjarnarmáldaga frá 1318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85BE2-0201-B6E7-FAAE-4150C8FE8D30}"/>
              </a:ext>
            </a:extLst>
          </p:cNvPr>
          <p:cNvSpPr txBox="1"/>
          <p:nvPr/>
        </p:nvSpPr>
        <p:spPr>
          <a:xfrm>
            <a:off x="150607" y="268943"/>
            <a:ext cx="2334409" cy="1796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S" dirty="0"/>
          </a:p>
        </p:txBody>
      </p:sp>
      <p:pic>
        <p:nvPicPr>
          <p:cNvPr id="8" name="Picture 7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0866D4A6-5C05-146E-9B55-4597910C5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388" y="2065468"/>
            <a:ext cx="5791200" cy="1282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2760F3-5C18-BF71-4663-416FC3A55891}"/>
              </a:ext>
            </a:extLst>
          </p:cNvPr>
          <p:cNvSpPr txBox="1"/>
          <p:nvPr/>
        </p:nvSpPr>
        <p:spPr>
          <a:xfrm>
            <a:off x="2301067" y="2308270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Tjörn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035C58-E09D-F556-80A9-432A84A0A514}"/>
              </a:ext>
            </a:extLst>
          </p:cNvPr>
          <p:cNvSpPr txBox="1"/>
          <p:nvPr/>
        </p:nvSpPr>
        <p:spPr>
          <a:xfrm>
            <a:off x="2110638" y="2646824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CF82F-EFE9-6010-708F-7FDA173A29B5}"/>
              </a:ext>
            </a:extLst>
          </p:cNvPr>
          <p:cNvSpPr txBox="1"/>
          <p:nvPr/>
        </p:nvSpPr>
        <p:spPr>
          <a:xfrm>
            <a:off x="2432201" y="1837106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E816A7-599E-0323-8B90-2409E37116D0}"/>
              </a:ext>
            </a:extLst>
          </p:cNvPr>
          <p:cNvSpPr txBox="1"/>
          <p:nvPr/>
        </p:nvSpPr>
        <p:spPr>
          <a:xfrm>
            <a:off x="7788537" y="3376041"/>
            <a:ext cx="1021976" cy="3509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C91EE8-3380-43FA-CCC7-9647409B0093}"/>
              </a:ext>
            </a:extLst>
          </p:cNvPr>
          <p:cNvSpPr txBox="1"/>
          <p:nvPr/>
        </p:nvSpPr>
        <p:spPr>
          <a:xfrm>
            <a:off x="7471186" y="7186"/>
            <a:ext cx="6347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S" dirty="0"/>
          </a:p>
        </p:txBody>
      </p:sp>
      <p:pic>
        <p:nvPicPr>
          <p:cNvPr id="17" name="Picture 16" descr="A picture containing grass, sky, outdoor, mountain&#10;&#10;Description automatically generated">
            <a:extLst>
              <a:ext uri="{FF2B5EF4-FFF2-40B4-BE49-F238E27FC236}">
                <a16:creationId xmlns:a16="http://schemas.microsoft.com/office/drawing/2014/main" id="{223F352D-DF8B-5BCC-3AB1-872EC08C7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363" y="3581528"/>
            <a:ext cx="3880949" cy="29111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3E555E-B34C-6D9B-31A6-2F0CEA0B5532}"/>
              </a:ext>
            </a:extLst>
          </p:cNvPr>
          <p:cNvSpPr txBox="1"/>
          <p:nvPr/>
        </p:nvSpPr>
        <p:spPr>
          <a:xfrm>
            <a:off x="10650900" y="596948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Séð heim 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að Tjörn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F95C7E-0FE1-BCD4-412D-BE4241AE2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1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43"/>
    </mc:Choice>
    <mc:Fallback xmlns="">
      <p:transition spd="slow" advTm="59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692F12-B7E2-22C5-DC66-E236F9D59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" y="0"/>
            <a:ext cx="5073994" cy="7588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78BB6A-96A4-4AB5-BC2A-632D1AD0A76C}"/>
              </a:ext>
            </a:extLst>
          </p:cNvPr>
          <p:cNvSpPr txBox="1"/>
          <p:nvPr/>
        </p:nvSpPr>
        <p:spPr>
          <a:xfrm>
            <a:off x="5354423" y="148471"/>
            <a:ext cx="6630982" cy="670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Hér má sjá tilgátu um byggð í Svarfaðardal um 950 eða svo, um það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leyti sem Sveitarlangur var lagður. Hér er gert ráð fyrir 23  bæjum,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mörg voru þá landnámsbýli í þeim skilningi sem fram kemur hjá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Hildi Gestsdóttur, þau voru reist af fólki sem fætt var erlendis.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/>
              <a:t>	</a:t>
            </a:r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Dýrl. hdr. (1695)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Hóll		40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Upsir		staður (e.t.v. 60)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Böggvisstaðir	40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Hrafnsstaðir		30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Holt		60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Tjörn		staður (e.t.v. 60)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Grund		40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Bakki		40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Þverá		40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Hreiðarsstaðir	60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Urðir		80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Klaufabrekkur	40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Skeið		23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Tungufell		30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Dæli		40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Másstaðir		50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Hnjúkur		30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Hvarf		60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Hofsá		30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Hof		40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Vellir		staður (e.t.v. 80)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Sakka		60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Háls		60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C5569B-193A-16E1-2F95-D4C8FB04D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43"/>
    </mc:Choice>
    <mc:Fallback xmlns="">
      <p:transition spd="slow" advTm="53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61E3B6-1109-C14B-7088-9B7757A58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" y="-1331"/>
            <a:ext cx="5071620" cy="7584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FD37EE-E54C-6DA8-9864-59D0CB50F36D}"/>
              </a:ext>
            </a:extLst>
          </p:cNvPr>
          <p:cNvSpPr txBox="1"/>
          <p:nvPr/>
        </p:nvSpPr>
        <p:spPr>
          <a:xfrm>
            <a:off x="5224387" y="390419"/>
            <a:ext cx="696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ÖNNUR BYLGJAN: UPPHAF INNRA LANDNÁMS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DDC3A-49FF-4CC5-893D-40D882048383}"/>
              </a:ext>
            </a:extLst>
          </p:cNvPr>
          <p:cNvSpPr txBox="1"/>
          <p:nvPr/>
        </p:nvSpPr>
        <p:spPr>
          <a:xfrm>
            <a:off x="5615038" y="1109609"/>
            <a:ext cx="654538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Hér er sama kortið nema hér er búið að setja inn landamerki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allra lögbýla, eins og þau voru 1880. Athugun á þeim sýnir að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önnur lögbýli en stóru býlin 23 sem sjást á kortinu með nöfnum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höfðu þá gjarnan minna land, áttu ekki aðgang að hinum gjöfulu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engjum í dalbotninum o.s.frv., eða að þau voru ofar í landinu,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frammi í dölum. 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Sumarið 2021 var þess freistað að rannsaka garðlög sem talið eru að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séu á landamerkjum minni jarðanna. Markmiðið var að athuga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hvort unnt væri að fá vísbendingar um aldur þessara jarða, hvenær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þær hefðu verið byggðar upp.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59D475-0018-6D09-5F3D-CB8DCBC5E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2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80"/>
    </mc:Choice>
    <mc:Fallback xmlns="">
      <p:transition spd="slow" advTm="3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0CE56-F538-850F-DF8E-CEED9DACF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en-GB" sz="3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öld</a:t>
            </a:r>
            <a:r>
              <a:rPr lang="en-GB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önnur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bylgja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landnáms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eða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upphaf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innra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landnáms</a:t>
            </a:r>
            <a:br>
              <a:rPr lang="en-GB" dirty="0">
                <a:effectLst/>
              </a:rPr>
            </a:br>
            <a:endParaRPr lang="en-I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FCD0C8-F42A-8253-7F31-0D8B6164FDB0}"/>
              </a:ext>
            </a:extLst>
          </p:cNvPr>
          <p:cNvSpPr txBox="1"/>
          <p:nvPr/>
        </p:nvSpPr>
        <p:spPr>
          <a:xfrm>
            <a:off x="492671" y="1582220"/>
            <a:ext cx="10778976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Meðal heimilda</a:t>
            </a:r>
          </a:p>
          <a:p>
            <a:endParaRPr lang="en-I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kirkjulaus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býli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landamerki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garðlög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landamerkjum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Meginheimildir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aldar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máldagar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túlkun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þeirra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Svarfaðadalsskuggsjá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niðurstöður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fornleifarannsókna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sumarið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endParaRPr lang="en-I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99AB2C-D6F4-6717-2708-BF94792E6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1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9"/>
    </mc:Choice>
    <mc:Fallback xmlns="">
      <p:transition spd="slow" advTm="10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50BD7471-CA96-775D-C86E-451B36538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0327" y="-300590"/>
            <a:ext cx="5971674" cy="828847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712C0B-BD5E-83D8-610E-D0C1EA1B7452}"/>
              </a:ext>
            </a:extLst>
          </p:cNvPr>
          <p:cNvSpPr txBox="1"/>
          <p:nvPr/>
        </p:nvSpPr>
        <p:spPr>
          <a:xfrm>
            <a:off x="2014099" y="962526"/>
            <a:ext cx="26421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Hér sjáum við býli með kirkjur og svo kirkjulaus býli. Af hverju skyldu sum </a:t>
            </a:r>
          </a:p>
          <a:p>
            <a:r>
              <a:rPr lang="en-I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býli hafa haft kirkjur og sum ekki?</a:t>
            </a:r>
          </a:p>
        </p:txBody>
      </p:sp>
    </p:spTree>
    <p:extLst>
      <p:ext uri="{BB962C8B-B14F-4D97-AF65-F5344CB8AC3E}">
        <p14:creationId xmlns:p14="http://schemas.microsoft.com/office/powerpoint/2010/main" val="3630128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C0C39FC-A85A-8885-22B6-5F4C76C9D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085" y="719668"/>
            <a:ext cx="6084916" cy="371856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8E3B359-8332-F12D-5679-D99A42AF8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3" y="719667"/>
            <a:ext cx="5673519" cy="3718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D90410-7610-3137-5E5F-5010563962CC}"/>
              </a:ext>
            </a:extLst>
          </p:cNvPr>
          <p:cNvSpPr txBox="1"/>
          <p:nvPr/>
        </p:nvSpPr>
        <p:spPr>
          <a:xfrm>
            <a:off x="986319" y="4828854"/>
            <a:ext cx="979441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Skoðum aðeins nánar landamerkin. T.d. má sjá að Bakki, Grund og Tjörn hafa aðgang að flæðilandinu í dalbotninum</a:t>
            </a:r>
          </a:p>
          <a:p>
            <a:r>
              <a:rPr 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ekki býlin Steindyr, Syðra Garðshorn, Brekka, Jarðbrú og Tjarnargarðshorn. Landamerki Grundar og Tjarnar</a:t>
            </a:r>
          </a:p>
          <a:p>
            <a:r>
              <a:rPr 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 því saman í dalbotninum. Er þetta merki um yfirgang höfðingja á Sturlungaöld, sem tóku land af smærri</a:t>
            </a:r>
          </a:p>
          <a:p>
            <a:r>
              <a:rPr 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bændum, eða eru þetta leifar af upphaflegum merkjum, frá því áður en nýjar jarðir voru bútaðar út úr þeim</a:t>
            </a:r>
          </a:p>
          <a:p>
            <a:r>
              <a:rPr 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eldri, eins og kortið t.v. gefur til kynna?</a:t>
            </a:r>
          </a:p>
          <a:p>
            <a:endParaRPr lang="en-I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 þess að svara slíkum spurningum er tilvalið að gera fornleifarannsókn.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7DBBF83-B513-B371-1C27-97BF0578C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9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92"/>
    </mc:Choice>
    <mc:Fallback xmlns="">
      <p:transition spd="slow" advTm="76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76919AE8-CBDC-CBBF-D241-B1D4A29F1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561" y="425727"/>
            <a:ext cx="6248400" cy="1663700"/>
          </a:xfrm>
          <a:prstGeom prst="rect">
            <a:avLst/>
          </a:prstGeom>
        </p:spPr>
      </p:pic>
      <p:pic>
        <p:nvPicPr>
          <p:cNvPr id="3" name="Picture 2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8DD0BBFC-0CA4-AF15-CA1B-88AA4D7FF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78" y="2693504"/>
            <a:ext cx="3833191" cy="2874893"/>
          </a:xfrm>
          <a:prstGeom prst="rect">
            <a:avLst/>
          </a:prstGeom>
        </p:spPr>
      </p:pic>
      <p:pic>
        <p:nvPicPr>
          <p:cNvPr id="8" name="Picture 7" descr="A picture containing outdoor, tree, forest, colorful&#10;&#10;Description automatically generated">
            <a:extLst>
              <a:ext uri="{FF2B5EF4-FFF2-40B4-BE49-F238E27FC236}">
                <a16:creationId xmlns:a16="http://schemas.microsoft.com/office/drawing/2014/main" id="{16F5BE27-10EE-C065-F5C6-1F9199773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635774" y="3168098"/>
            <a:ext cx="3796749" cy="2847562"/>
          </a:xfrm>
          <a:prstGeom prst="rect">
            <a:avLst/>
          </a:prstGeom>
        </p:spPr>
      </p:pic>
      <p:pic>
        <p:nvPicPr>
          <p:cNvPr id="10" name="Picture 9" descr="A group of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36C9CF6A-3B05-61A0-CC8D-AEA63DD222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7930" y="3103220"/>
            <a:ext cx="3164321" cy="2373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B219AC-4E15-79CD-9118-DA72450665FC}"/>
              </a:ext>
            </a:extLst>
          </p:cNvPr>
          <p:cNvSpPr txBox="1"/>
          <p:nvPr/>
        </p:nvSpPr>
        <p:spPr>
          <a:xfrm>
            <a:off x="400878" y="425727"/>
            <a:ext cx="4185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og hér eru niðurstöðurnar: Þær benda til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þess að þau sex býli sem sjást á töflunni til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hliðar séu reist um og upp úr árinu 1000.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A427B2-271D-2714-2B83-4C9E1DE57CF3}"/>
              </a:ext>
            </a:extLst>
          </p:cNvPr>
          <p:cNvSpPr txBox="1"/>
          <p:nvPr/>
        </p:nvSpPr>
        <p:spPr>
          <a:xfrm>
            <a:off x="5110367" y="6546762"/>
            <a:ext cx="3832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Howell á landamerkjagarðinum milli Kóngstaða og Þverár.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EFD0A0-8664-E6E5-D425-C62C7969EFA4}"/>
              </a:ext>
            </a:extLst>
          </p:cNvPr>
          <p:cNvSpPr txBox="1"/>
          <p:nvPr/>
        </p:nvSpPr>
        <p:spPr>
          <a:xfrm>
            <a:off x="8130761" y="5706358"/>
            <a:ext cx="4118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F.v. Elín Ósk Hreiðardóttir, Howell Roberts, Stefán Ólafsson og</a:t>
            </a:r>
          </a:p>
          <a:p>
            <a:r>
              <a:rPr lang="en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Hólmfríður  Sveinsdóttir við skurðgröft milli Kóngstaða </a:t>
            </a:r>
          </a:p>
          <a:p>
            <a:r>
              <a:rPr lang="en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 Þverár.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088A0F-CA3E-52F6-CA63-8147343FE778}"/>
              </a:ext>
            </a:extLst>
          </p:cNvPr>
          <p:cNvSpPr txBox="1"/>
          <p:nvPr/>
        </p:nvSpPr>
        <p:spPr>
          <a:xfrm>
            <a:off x="544530" y="5753528"/>
            <a:ext cx="3614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Garðlagið milli Atlastaða og Þorsteinsstaða sést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t.h. á þessari mynd sem þúfur með gulri sinu.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4B43E-2755-F764-81C6-94937EEF1391}"/>
              </a:ext>
            </a:extLst>
          </p:cNvPr>
          <p:cNvSpPr txBox="1"/>
          <p:nvPr/>
        </p:nvSpPr>
        <p:spPr>
          <a:xfrm>
            <a:off x="5208998" y="2147300"/>
            <a:ext cx="5354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Úr skýrslu um öskulög í garðlögunum eftir Árna Hjartarson jarðfræðing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1838073-46C9-C94D-09DD-F827BB616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0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53"/>
    </mc:Choice>
    <mc:Fallback xmlns="">
      <p:transition spd="slow" advTm="37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992F3BD2-1E28-3CED-B2F3-FCA140EF0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494" y="0"/>
            <a:ext cx="8507506" cy="10987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1E3170-6169-2AB3-32C5-ED3B09004785}"/>
              </a:ext>
            </a:extLst>
          </p:cNvPr>
          <p:cNvSpPr txBox="1"/>
          <p:nvPr/>
        </p:nvSpPr>
        <p:spPr>
          <a:xfrm>
            <a:off x="339047" y="698642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Hér sjáum við býlin 23 aftur 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B1348-7B3F-B7E7-087A-93E1534432C7}"/>
              </a:ext>
            </a:extLst>
          </p:cNvPr>
          <p:cNvSpPr txBox="1"/>
          <p:nvPr/>
        </p:nvSpPr>
        <p:spPr>
          <a:xfrm>
            <a:off x="729465" y="1551398"/>
            <a:ext cx="19768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(Reyndar má líka sjá sjö 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býli 30 hdr. og stærri á 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Ársskógsströnd)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B78778E-F23D-FD4E-23E4-083172B91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"/>
    </mc:Choice>
    <mc:Fallback xmlns="">
      <p:transition spd="slow" advTm="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A2C4C20-0A53-8D45-9EDB-420969522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02424" y="0"/>
            <a:ext cx="8489576" cy="1096411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E2CAC6-5C7E-59B2-5EBB-4BC4DD49D9D8}"/>
              </a:ext>
            </a:extLst>
          </p:cNvPr>
          <p:cNvSpPr txBox="1"/>
          <p:nvPr/>
        </p:nvSpPr>
        <p:spPr>
          <a:xfrm>
            <a:off x="308224" y="976045"/>
            <a:ext cx="336502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og hér eru hin býlin komin með,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bæði í Svarfaðardal og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Árskógsströnd. 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Nýju býlin eru bæði innan um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gömlu býlin og svo eru ný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svæði fremst í dölunum Skíðadal,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Þorvaldsdal og Fram-Svarfaðardal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numin.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58F47C-8FA3-CD64-A1A7-B9B649503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3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2"/>
    </mc:Choice>
    <mc:Fallback xmlns="">
      <p:transition spd="slow" advTm="1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92D4-5834-3632-4898-0339FAF5A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0439"/>
            <a:ext cx="5949462" cy="5616524"/>
          </a:xfrm>
        </p:spPr>
        <p:txBody>
          <a:bodyPr>
            <a:normAutofit/>
          </a:bodyPr>
          <a:lstStyle/>
          <a:p>
            <a:r>
              <a:rPr lang="is-I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 þessu erindi er ætlunin að fjalla um hugmyndir um framgang landnáms og byggðaþróun í Eyjafirði á öllu tímabilinu 870 til 1400, byggðar á blöndu af rannsóknum á ritheimildum, fornleifarannsóknum og fornvistfræðirannsóknum. </a:t>
            </a:r>
          </a:p>
          <a:p>
            <a:r>
              <a:rPr lang="is-I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Héraðið hefur lengi fengið umtalsverða athygli fræðimanna, og þar hefur til að mynda verið unnin fornleifaskráning í öllum fornu hreppunum. </a:t>
            </a:r>
          </a:p>
          <a:p>
            <a:r>
              <a:rPr lang="is-I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Nýtt, stórt verkefni í þverfaglegum umhverfisvísindum hefur verið nú styrkt af RANNÍS og mun á næstu árum bæta umtalsvert við þá mynd sem þegar er komin fram af byggðaþróun á miðöldum þar.</a:t>
            </a:r>
            <a:r>
              <a:rPr lang="en-I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Það heitir Tvídæla – Two Valleys. Vald, auður og plága í Svarfaðardal og Hörgárdal 877 til 1500.</a:t>
            </a:r>
          </a:p>
          <a:p>
            <a:r>
              <a:rPr lang="is-IS" u="sng" dirty="0">
                <a:hlinkClick r:id="rId4"/>
              </a:rPr>
              <a:t>https://twovalleys.hi.is</a:t>
            </a:r>
            <a:endParaRPr lang="en-IS" dirty="0"/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cup&#10;&#10;Description automatically generated">
            <a:extLst>
              <a:ext uri="{FF2B5EF4-FFF2-40B4-BE49-F238E27FC236}">
                <a16:creationId xmlns:a16="http://schemas.microsoft.com/office/drawing/2014/main" id="{009F04AB-83F3-26B1-F3AF-9BABB5C51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48" y="0"/>
            <a:ext cx="5171752" cy="5961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621247-863A-EEBF-A3CB-FE23E04193C5}"/>
              </a:ext>
            </a:extLst>
          </p:cNvPr>
          <p:cNvSpPr txBox="1"/>
          <p:nvPr/>
        </p:nvSpPr>
        <p:spPr>
          <a:xfrm>
            <a:off x="7244862" y="6080247"/>
            <a:ext cx="4349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Upsa-Kristur, 12. aldar trémynd frá Upsum í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Svarfaðardal er táknmynd Tvídælu.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A676AB7-8054-ED48-E4C0-7624ED739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06"/>
    </mc:Choice>
    <mc:Fallback xmlns="">
      <p:transition spd="slow" advTm="44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5C2008-B441-2B54-BD8D-9E60BE620725}"/>
              </a:ext>
            </a:extLst>
          </p:cNvPr>
          <p:cNvSpPr txBox="1"/>
          <p:nvPr/>
        </p:nvSpPr>
        <p:spPr>
          <a:xfrm>
            <a:off x="835393" y="636952"/>
            <a:ext cx="10521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Athugum snöggvast dýrleikann (hdr.) á þessum grænu jörðum eins og hann var 1695, tökum bara Svarfaðardal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7C065-ABC8-4819-66C7-3D3F3BFAC048}"/>
              </a:ext>
            </a:extLst>
          </p:cNvPr>
          <p:cNvSpPr txBox="1"/>
          <p:nvPr/>
        </p:nvSpPr>
        <p:spPr>
          <a:xfrm>
            <a:off x="1458930" y="1173512"/>
            <a:ext cx="295465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Sauðárkot		8	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Sauðanes		20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Karlsá		20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Brimnes		10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Ytra Holt		20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Ingvarir		10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Tjarnargarðshorn	27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Jarðbrú		20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Brekka		40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Ytra Garðshorn	27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Syðra Garðshorn	30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Steindyr		10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Skröflustaðir	20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Hóll		20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Auðnir		20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Sandá		20</a:t>
            </a:r>
          </a:p>
          <a:p>
            <a:r>
              <a:rPr lang="en-I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Þorsteinsstaðir	10</a:t>
            </a:r>
          </a:p>
          <a:p>
            <a:r>
              <a:rPr lang="en-I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Atlastaðir		10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Kot		17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Hæringstaðir	30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Búrfell		20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Melar		20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Tungufell		30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Þverá í Skíðadal	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432326-7658-C6B6-DD3D-17DBBEFF6ACE}"/>
              </a:ext>
            </a:extLst>
          </p:cNvPr>
          <p:cNvSpPr txBox="1"/>
          <p:nvPr/>
        </p:nvSpPr>
        <p:spPr>
          <a:xfrm>
            <a:off x="4705564" y="1160980"/>
            <a:ext cx="2210862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Þverárkot		5</a:t>
            </a:r>
          </a:p>
          <a:p>
            <a:r>
              <a:rPr lang="en-I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Kóngstaðir		10</a:t>
            </a:r>
          </a:p>
          <a:p>
            <a:r>
              <a:rPr lang="en-I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Hverhóll		10</a:t>
            </a:r>
          </a:p>
          <a:p>
            <a:r>
              <a:rPr lang="en-I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Krosshóll		20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Sveinsstaðir		10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Gljúfurárkot		10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Klængshóll		10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Sæla		13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Hjaltastaðir		17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Syðra Hvarf		30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Skriðukot		10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Brautarhóll		20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Uppsalir		20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Hánefsstaðir		20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Skáldalækur		17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Hamar 		20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Hrísar		23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900935-46E8-D1FE-AEDF-4BF31BBC1252}"/>
              </a:ext>
            </a:extLst>
          </p:cNvPr>
          <p:cNvSpPr txBox="1"/>
          <p:nvPr/>
        </p:nvSpPr>
        <p:spPr>
          <a:xfrm>
            <a:off x="7369286" y="1173512"/>
            <a:ext cx="472411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Athugið að þetta eru allt miðaldajarðir,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 þeim skilningi að um þær eru til ritheimildir 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frá miðöldum. Eins og sjá má voru þær langflestar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10-20 hundruð, örfáar minni og nokkrar stærri.</a:t>
            </a:r>
          </a:p>
          <a:p>
            <a:endParaRPr lang="en-I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Þessi býli gætu hafa verið að byggjast á 11. eða jafnvel 12. öld.</a:t>
            </a:r>
          </a:p>
          <a:p>
            <a:endParaRPr lang="en-I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Svipuð niðurstaða er úr Hegranesi, þar sem fjögur lægst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 lögbýlin, Rein, Beingarður, Keta og Hamar munu 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vera frá því lok 10. aldar eða frá 11. öld.</a:t>
            </a:r>
          </a:p>
          <a:p>
            <a:endParaRPr lang="en-I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screen shot of a building&#10;&#10;Description automatically generated">
            <a:extLst>
              <a:ext uri="{FF2B5EF4-FFF2-40B4-BE49-F238E27FC236}">
                <a16:creationId xmlns:a16="http://schemas.microsoft.com/office/drawing/2014/main" id="{F1630AF0-7834-68E6-B602-5623EB666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444" y="3570611"/>
            <a:ext cx="3667874" cy="32873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19E4AB-81F8-B38C-341F-7CC0014C1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4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23"/>
    </mc:Choice>
    <mc:Fallback xmlns="">
      <p:transition spd="slow" advTm="67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DB602-53AD-E970-2BE3-04E0C44B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12.(-14.) </a:t>
            </a:r>
            <a:r>
              <a:rPr lang="en-GB" sz="3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öld</a:t>
            </a:r>
            <a:r>
              <a:rPr lang="en-GB" sz="3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Þriðja</a:t>
            </a:r>
            <a:r>
              <a:rPr lang="en-GB" sz="3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bylgja</a:t>
            </a:r>
            <a:r>
              <a:rPr lang="en-GB" sz="3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landnáms</a:t>
            </a:r>
            <a:r>
              <a:rPr lang="en-GB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eða</a:t>
            </a:r>
            <a:r>
              <a:rPr lang="en-GB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önnur</a:t>
            </a:r>
            <a:r>
              <a:rPr lang="en-GB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bylgja</a:t>
            </a:r>
            <a:r>
              <a:rPr lang="en-GB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innra</a:t>
            </a:r>
            <a:r>
              <a:rPr lang="en-GB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landnáms</a:t>
            </a:r>
            <a:br>
              <a:rPr lang="en-GB" dirty="0">
                <a:effectLst/>
              </a:rPr>
            </a:b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03368-E688-1B38-05C0-278490F60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hjábýli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höfuðból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tíminn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leyfir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ekki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að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fjallað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sé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um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þau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meginheimildir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fornleifaskráning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rústir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býlanna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sjálfra</a:t>
            </a:r>
            <a:endParaRPr lang="en-GB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Þetta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nýjung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tímasetningar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fornum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eyðibýlum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tiltölulega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nýkomnar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sögunnar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endParaRPr lang="en-I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7F76A8-942C-4DA5-2188-DD4529751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4"/>
    </mc:Choice>
    <mc:Fallback xmlns="">
      <p:transition spd="slow" advTm="30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6CACF2-4E43-49F0-F58C-B40F70997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708211" y="-1"/>
            <a:ext cx="9188823" cy="1098083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F84299-1CEB-2FD2-753F-1D4AED00BD3F}"/>
              </a:ext>
            </a:extLst>
          </p:cNvPr>
          <p:cNvSpPr txBox="1"/>
          <p:nvPr/>
        </p:nvSpPr>
        <p:spPr>
          <a:xfrm>
            <a:off x="8480612" y="1397675"/>
            <a:ext cx="37113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 kortinu sjáum við tvö fyrstu stigin,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stórbýlin 23 og innra landnámið, með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 býli, þ.e. í Svarfaðardal. Kortið nær líka yfir Ársskógsströnd þar sem hlutfallið er svipað.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Svo eru hjábýlin sýnd með fjólubláum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punktum. Þau eru langflest innan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þau býli sem fyrir eru og t.d.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 hjábyli fremst í Síðadal.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 næstu glærum sjást niðurstöður af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tímsetningu á aldri eyðibýlanna út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frá öskulagagreiningu.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F2269B-5FDC-ADE1-0BED-F5EAA549B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0B6E3-EBF7-7219-855F-664979768DDA}"/>
              </a:ext>
            </a:extLst>
          </p:cNvPr>
          <p:cNvSpPr txBox="1"/>
          <p:nvPr/>
        </p:nvSpPr>
        <p:spPr>
          <a:xfrm>
            <a:off x="8867274" y="673768"/>
            <a:ext cx="2993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Hjábýlin bætast við</a:t>
            </a:r>
          </a:p>
        </p:txBody>
      </p:sp>
    </p:spTree>
    <p:extLst>
      <p:ext uri="{BB962C8B-B14F-4D97-AF65-F5344CB8AC3E}">
        <p14:creationId xmlns:p14="http://schemas.microsoft.com/office/powerpoint/2010/main" val="355173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49"/>
    </mc:Choice>
    <mc:Fallback xmlns="">
      <p:transition spd="slow" advTm="55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8CB21D13-5AFE-78BE-2E27-F563D277A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063" y="351804"/>
            <a:ext cx="5457819" cy="1874642"/>
          </a:xfrm>
          <a:prstGeom prst="rect">
            <a:avLst/>
          </a:prstGeom>
        </p:spPr>
      </p:pic>
      <p:pic>
        <p:nvPicPr>
          <p:cNvPr id="3" name="Picture 2" descr="A picture containing grass, sky, outdoor, mountain&#10;&#10;Description automatically generated">
            <a:extLst>
              <a:ext uri="{FF2B5EF4-FFF2-40B4-BE49-F238E27FC236}">
                <a16:creationId xmlns:a16="http://schemas.microsoft.com/office/drawing/2014/main" id="{4E94D6B6-93E6-8802-9CED-228B4541B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18" y="498961"/>
            <a:ext cx="4358008" cy="3268507"/>
          </a:xfrm>
          <a:prstGeom prst="rect">
            <a:avLst/>
          </a:prstGeom>
        </p:spPr>
      </p:pic>
      <p:pic>
        <p:nvPicPr>
          <p:cNvPr id="7" name="Picture 6" descr="A group of people riding horses on a grassy hill with a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3BAABA5-7FCA-40BA-96CD-2DA100D5B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91" y="4020924"/>
            <a:ext cx="3975890" cy="2572635"/>
          </a:xfrm>
          <a:prstGeom prst="rect">
            <a:avLst/>
          </a:prstGeom>
        </p:spPr>
      </p:pic>
      <p:pic>
        <p:nvPicPr>
          <p:cNvPr id="9" name="Picture 8" descr="A grassy area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8686FFE1-2C8D-B154-9049-A04642738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067890" y="3009049"/>
            <a:ext cx="4152059" cy="31140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0DCD5E-C746-B21F-3785-D0AAF561ACCB}"/>
              </a:ext>
            </a:extLst>
          </p:cNvPr>
          <p:cNvSpPr txBox="1"/>
          <p:nvPr/>
        </p:nvSpPr>
        <p:spPr>
          <a:xfrm>
            <a:off x="4750628" y="5451279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Kot í Skíðadal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295CDF-FC66-E3E0-566B-E064F32068BC}"/>
              </a:ext>
            </a:extLst>
          </p:cNvPr>
          <p:cNvSpPr txBox="1"/>
          <p:nvPr/>
        </p:nvSpPr>
        <p:spPr>
          <a:xfrm>
            <a:off x="4750628" y="85272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Hvarfskot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E5276A-AF9C-77F4-D6DD-359C7EB82E1C}"/>
              </a:ext>
            </a:extLst>
          </p:cNvPr>
          <p:cNvSpPr txBox="1"/>
          <p:nvPr/>
        </p:nvSpPr>
        <p:spPr>
          <a:xfrm>
            <a:off x="9665198" y="4111108"/>
            <a:ext cx="1498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Villingastaðir </a:t>
            </a:r>
          </a:p>
          <a:p>
            <a:pPr algn="r"/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 Skíðadal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AEA8D3-4CFE-9C05-7E03-472E9120E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48"/>
    </mc:Choice>
    <mc:Fallback xmlns="">
      <p:transition spd="slow" advTm="39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A0C7A6-7AB8-1C80-C17B-301C43F89DA3}"/>
              </a:ext>
            </a:extLst>
          </p:cNvPr>
          <p:cNvSpPr txBox="1"/>
          <p:nvPr/>
        </p:nvSpPr>
        <p:spPr>
          <a:xfrm>
            <a:off x="1130157" y="915162"/>
            <a:ext cx="7215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Aldur nokkurra tímasettra eyðbýla í Svarfaðardal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8EE2A-7939-34D8-776E-B569A807AEA9}"/>
              </a:ext>
            </a:extLst>
          </p:cNvPr>
          <p:cNvSpPr txBox="1"/>
          <p:nvPr/>
        </p:nvSpPr>
        <p:spPr>
          <a:xfrm>
            <a:off x="1438382" y="1705510"/>
            <a:ext cx="386952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Steindyrakot		eftir 1104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Þverárkot í Svarfaðardal	eftir 1104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Ytra-Tungukot		eftir 1104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Syðra-Tungukot		eftir 1104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Kot í Skíðadal		eftir 1104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Villingastaðir		fyrir 1766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Hvarfskot		eftir 1104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erson and person walking in a field with a mountain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F749DD64-5B75-5966-1C3F-A976FDC75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103" y="1657897"/>
            <a:ext cx="5713255" cy="4284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CD7997-1C25-1270-B7C5-D0CE82E9A2A5}"/>
              </a:ext>
            </a:extLst>
          </p:cNvPr>
          <p:cNvSpPr txBox="1"/>
          <p:nvPr/>
        </p:nvSpPr>
        <p:spPr>
          <a:xfrm>
            <a:off x="5780103" y="5942838"/>
            <a:ext cx="61291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Við Syðra-Tungukot, rústir túngarðs og bygginga. Býlið var við lýði á 12.-14. öld. 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 forgrunni eru Ramona Harrison, prófessor í Bergen og annar verkefnisstjóri 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Tvídælu, og Kristin Møller-Nilsen, doktorsnemi hennar í verkefninu.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E2C0A3-86A3-0EB0-9122-2CF302B08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5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29"/>
    </mc:Choice>
    <mc:Fallback xmlns="">
      <p:transition spd="slow" advTm="22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89E2C3-9504-2ED8-DA0D-4044AD385032}"/>
              </a:ext>
            </a:extLst>
          </p:cNvPr>
          <p:cNvSpPr txBox="1"/>
          <p:nvPr/>
        </p:nvSpPr>
        <p:spPr>
          <a:xfrm>
            <a:off x="4211997" y="470232"/>
            <a:ext cx="3215188" cy="17032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Kot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í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Skíðadal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Syðra-Tungukot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Vel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varðveitt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hjábýli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8" name="Picture 7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41808EFD-D1AD-A278-10C0-045CF7B0A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7235"/>
            <a:ext cx="4153652" cy="4474260"/>
          </a:xfrm>
          <a:prstGeom prst="rect">
            <a:avLst/>
          </a:prstGeom>
        </p:spPr>
      </p:pic>
      <p:pic>
        <p:nvPicPr>
          <p:cNvPr id="12" name="Picture 11" descr="A close up of a leaf&#10;&#10;Description automatically generated with low confidence">
            <a:extLst>
              <a:ext uri="{FF2B5EF4-FFF2-40B4-BE49-F238E27FC236}">
                <a16:creationId xmlns:a16="http://schemas.microsoft.com/office/drawing/2014/main" id="{F0AF9ED4-3FEA-BCD0-4475-8F4FEE5D3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280" y="1100553"/>
            <a:ext cx="4581274" cy="3857915"/>
          </a:xfrm>
          <a:prstGeom prst="rect">
            <a:avLst/>
          </a:prstGeom>
        </p:spPr>
      </p:pic>
      <p:pic>
        <p:nvPicPr>
          <p:cNvPr id="19" name="Picture 18" descr="Table&#10;&#10;Description automatically generated">
            <a:extLst>
              <a:ext uri="{FF2B5EF4-FFF2-40B4-BE49-F238E27FC236}">
                <a16:creationId xmlns:a16="http://schemas.microsoft.com/office/drawing/2014/main" id="{6B9DB32A-5B23-5C5D-E33F-3E4251D85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957" y="4403558"/>
            <a:ext cx="6044137" cy="2286000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54D1022D-0C85-66F1-A6E1-43A40785F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04"/>
    </mc:Choice>
    <mc:Fallback xmlns="">
      <p:transition spd="slow" advTm="78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4DDD29B-69AD-04B2-B953-F402BAE06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822" y="23508"/>
            <a:ext cx="7499390" cy="6793396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25A9B810-6110-0DE3-1D5C-5F1445A5D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460" y="417763"/>
            <a:ext cx="3078413" cy="18626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2506FF-C013-3228-7A1A-BC0047A7D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96"/>
    </mc:Choice>
    <mc:Fallback xmlns="">
      <p:transition spd="slow" advTm="38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9580C0B-A8BF-E6BC-1955-C6C253C78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1" y="-666"/>
            <a:ext cx="7225393" cy="6858000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5351ED1-DC7C-E308-3D90-F4D4AD16F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514" y="1723264"/>
            <a:ext cx="4363671" cy="17057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031E2C-DD27-A964-FD8E-D92C2D791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9"/>
    </mc:Choice>
    <mc:Fallback xmlns="">
      <p:transition spd="slow" advTm="10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6242A6E-288A-C15E-C478-843C63BA8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822" y="10274"/>
            <a:ext cx="7489859" cy="6750208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F8AE7268-3409-ED8B-EEEA-63FAF819F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97518"/>
            <a:ext cx="6068247" cy="191175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44D361-3D40-8A74-9410-90A1CF3C6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1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14"/>
    </mc:Choice>
    <mc:Fallback xmlns="">
      <p:transition spd="slow" advTm="37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B1E3C-2672-C12C-62FF-9020301ABBF5}"/>
              </a:ext>
            </a:extLst>
          </p:cNvPr>
          <p:cNvSpPr txBox="1"/>
          <p:nvPr/>
        </p:nvSpPr>
        <p:spPr>
          <a:xfrm>
            <a:off x="838200" y="728662"/>
            <a:ext cx="3785513" cy="372885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Takk</a:t>
            </a:r>
            <a:r>
              <a:rPr lang="en-US" sz="5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fyrir</a:t>
            </a:r>
            <a:r>
              <a:rPr lang="en-US" sz="5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 descr="A picture containing outdoor, sky, nature, waterfall&#10;&#10;Description automatically generated">
            <a:extLst>
              <a:ext uri="{FF2B5EF4-FFF2-40B4-BE49-F238E27FC236}">
                <a16:creationId xmlns:a16="http://schemas.microsoft.com/office/drawing/2014/main" id="{0AC9BB08-69E3-C1EB-EACB-864AF0CB9D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89" b="1"/>
          <a:stretch/>
        </p:blipFill>
        <p:spPr>
          <a:xfrm rot="5400000">
            <a:off x="5171752" y="-162247"/>
            <a:ext cx="6858000" cy="718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13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C44C09-42B7-7A5C-4CC1-8FACAD5B0357}"/>
              </a:ext>
            </a:extLst>
          </p:cNvPr>
          <p:cNvSpPr txBox="1"/>
          <p:nvPr/>
        </p:nvSpPr>
        <p:spPr>
          <a:xfrm>
            <a:off x="1178170" y="562709"/>
            <a:ext cx="65726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verður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unnið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með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eina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meginspurningu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I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B831F8-A6C5-C44B-A881-F176C3AC8A25}"/>
              </a:ext>
            </a:extLst>
          </p:cNvPr>
          <p:cNvSpPr txBox="1"/>
          <p:nvPr/>
        </p:nvSpPr>
        <p:spPr>
          <a:xfrm>
            <a:off x="1178170" y="1362928"/>
            <a:ext cx="609420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möguleiki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landnámi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hafi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ekki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lokið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um 930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eins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Ari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fróði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segir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ekki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t.d.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um 1100,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heldur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hafi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það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staðið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14.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öld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Hvað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landnám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eftirfarandi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frétt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skýrt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huga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Hildar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Gestsdóttur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fornleifafræðings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þar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um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ræða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manna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utanlands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frá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helga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land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setjast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31BD6A-DD38-1DFB-54FC-A20CDD310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2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7"/>
    </mc:Choice>
    <mc:Fallback xmlns="">
      <p:transition spd="slow" advTm="26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E951A8C7-B423-2645-995E-D2EE0FB675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468" y="1096074"/>
            <a:ext cx="5840940" cy="389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691570-2B5F-6B78-BD16-1B71FD4BFEF6}"/>
              </a:ext>
            </a:extLst>
          </p:cNvPr>
          <p:cNvSpPr txBox="1"/>
          <p:nvPr/>
        </p:nvSpPr>
        <p:spPr>
          <a:xfrm>
            <a:off x="799010" y="5095250"/>
            <a:ext cx="892263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S" alt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„Hildur Gestsdóttir fornleifafræðingur hefur ásamt fleirum greint bein úr 83 kumlum frá landnámsöld.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S" alt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Nýjar rannsóknir á beinum sem fundist hafa í kumlum á Íslandi frá landnámstímanum benda til þess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S" alt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að landnámið hafi ekki átt sér stað á stuttu tímabili, heldur hafi fólk fætt utan Íslands komið hingað áfram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S" alt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 á fyrri hluta 11. aldar að minnsta kosti.“</a:t>
            </a:r>
          </a:p>
          <a:p>
            <a:endParaRPr lang="en-I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1E90F-A05D-5CB7-FC89-636CE6E731FB}"/>
              </a:ext>
            </a:extLst>
          </p:cNvPr>
          <p:cNvSpPr txBox="1"/>
          <p:nvPr/>
        </p:nvSpPr>
        <p:spPr>
          <a:xfrm>
            <a:off x="2608468" y="232036"/>
            <a:ext cx="4333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Fjölmörg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erlend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bein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íslenskum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kumlum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Fréttablaðið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desember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2013</a:t>
            </a:r>
          </a:p>
          <a:p>
            <a:endParaRPr lang="en-I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5051C-EB13-2DB4-A1CF-C23835C9AF2E}"/>
              </a:ext>
            </a:extLst>
          </p:cNvPr>
          <p:cNvSpPr txBox="1"/>
          <p:nvPr/>
        </p:nvSpPr>
        <p:spPr>
          <a:xfrm>
            <a:off x="8731658" y="1433201"/>
            <a:ext cx="2965042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Það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mjög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áhugavert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að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sjá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að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39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prósent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að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minnsta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kosti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séu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ekki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fædd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hér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þeim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fjórum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eða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fimm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kynslóðum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fæddust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hér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því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tímabili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verið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að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grafa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fólk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kumlum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,“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segir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Hildur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„Ef </a:t>
            </a:r>
          </a:p>
          <a:p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landnámið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hefði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verið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stutt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tímabil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hefðum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við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átt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að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sjá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færri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innflytjendur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</a:t>
            </a:r>
          </a:p>
          <a:p>
            <a:endParaRPr lang="en-I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00A039-D24B-0691-4E9A-5F75179D93AA}"/>
              </a:ext>
            </a:extLst>
          </p:cNvPr>
          <p:cNvSpPr txBox="1"/>
          <p:nvPr/>
        </p:nvSpPr>
        <p:spPr>
          <a:xfrm>
            <a:off x="160301" y="844062"/>
            <a:ext cx="2307042" cy="2120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Greining á beinum</a:t>
            </a:r>
          </a:p>
          <a:p>
            <a:pPr>
              <a:lnSpc>
                <a:spcPct val="150000"/>
              </a:lnSpc>
            </a:pPr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úr kumlum gefur</a:t>
            </a:r>
          </a:p>
          <a:p>
            <a:pPr>
              <a:lnSpc>
                <a:spcPct val="150000"/>
              </a:lnSpc>
            </a:pPr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 kynna að landnámið</a:t>
            </a:r>
          </a:p>
          <a:p>
            <a:pPr>
              <a:lnSpc>
                <a:spcPct val="150000"/>
              </a:lnSpc>
            </a:pPr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hafi staðið vel fram</a:t>
            </a:r>
          </a:p>
          <a:p>
            <a:pPr>
              <a:lnSpc>
                <a:spcPct val="150000"/>
              </a:lnSpc>
            </a:pPr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yfir 930.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B50433-F4FA-0E4A-87B0-48DA8CFC1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33"/>
    </mc:Choice>
    <mc:Fallback xmlns="">
      <p:transition spd="slow" advTm="34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FEA200-0145-42F5-585B-135A3B4AA2FE}"/>
              </a:ext>
            </a:extLst>
          </p:cNvPr>
          <p:cNvSpPr txBox="1"/>
          <p:nvPr/>
        </p:nvSpPr>
        <p:spPr>
          <a:xfrm>
            <a:off x="699247" y="1226372"/>
            <a:ext cx="104481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er hægt að tala um innra landnám? Í Noregi er talað um útþenslu á víkingaöld, innan- og utanlands.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 hægt að tala um slíkt hér á landi? Á síðari hluta 10. aldar er líka hægt að tala um innra og ytra landnám hér,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 Grænlandi, Vínlandi og svo nýbýlastofnanir í íslenskum sveitum.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skoðum aðeins það sem hefur komið í ljós í rannsóknum á vegum Tvídæluverkefnisins 2020 til 2021, og líka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 aðdragandanum, í fornleifaskráningu, rannsóknum á garðlögum, skráningu og rannsóknum á kumlum o.s.frv. 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Byrjum á ýmsu því sem styðjast má við um landnám og upphaf byggðar.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3B9C22-C3E0-B034-8724-1C0628FD3DDA}"/>
              </a:ext>
            </a:extLst>
          </p:cNvPr>
          <p:cNvSpPr txBox="1"/>
          <p:nvPr/>
        </p:nvSpPr>
        <p:spPr>
          <a:xfrm>
            <a:off x="1850315" y="602428"/>
            <a:ext cx="2469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Innra landnám?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88C1FC-906C-F2E1-C293-F8C1531FB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61"/>
    </mc:Choice>
    <mc:Fallback xmlns="">
      <p:transition spd="slow" advTm="62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5BDEF-2FF7-37D5-0F78-461D2A8F5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öldin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langa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(877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til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1000) –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helstu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heimildir</a:t>
            </a:r>
            <a:br>
              <a:rPr lang="en-GB" dirty="0">
                <a:effectLst/>
              </a:rPr>
            </a:b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2519F-4674-EA01-4071-2477C7604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kuml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Sveitarlangur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kirkjugarðar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ritheimildir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um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kirkjur</a:t>
            </a:r>
            <a:endParaRPr lang="en-GB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Meginheimildir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eru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14.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aldar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máldagar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önnur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miðaldaskjöl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fornleifaskráning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fornleifarannsóknir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Sveitarlang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br>
              <a:rPr lang="en-GB" sz="2400" dirty="0">
                <a:effectLst/>
              </a:rPr>
            </a:br>
            <a:endParaRPr lang="en-GB" sz="2400" dirty="0">
              <a:effectLst/>
            </a:endParaRPr>
          </a:p>
          <a:p>
            <a:endParaRPr lang="en-I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2F21268-2549-2595-3C85-39D855602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369" y="1775408"/>
            <a:ext cx="5766229" cy="440155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B3E6B64-7A2D-F624-7594-69EDF4C3B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8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34"/>
    </mc:Choice>
    <mc:Fallback xmlns="">
      <p:transition spd="slow" advTm="33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AB14EF9E-813A-6087-2CA1-B7800F9BC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60" y="0"/>
            <a:ext cx="63053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EEC8A7-A083-9058-DA0B-5AEEC9D403E5}"/>
              </a:ext>
            </a:extLst>
          </p:cNvPr>
          <p:cNvSpPr txBox="1"/>
          <p:nvPr/>
        </p:nvSpPr>
        <p:spPr>
          <a:xfrm>
            <a:off x="6546564" y="431281"/>
            <a:ext cx="536027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Alls eru 32 kumlateigar á svæðinu, þ.e. í Svarfaðardal, Hörgárdal og Fnjóskadal.</a:t>
            </a:r>
          </a:p>
          <a:p>
            <a:endParaRPr lang="en-I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Þar af eru 17 í Svarfaðardal, 16 í Hörgárdal</a:t>
            </a:r>
          </a:p>
          <a:p>
            <a:r>
              <a:rPr 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 tveir í Fnjóskadal.</a:t>
            </a:r>
          </a:p>
          <a:p>
            <a:endParaRPr lang="en-I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 sumum kumlateigunum er eitt kuml, en  líklega fleiri en eitt kuml í þeim flestum. Þau eru eldri en frá miðri 11. öld, líklega</a:t>
            </a:r>
          </a:p>
          <a:p>
            <a:r>
              <a:rPr 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flest þó frá 9. eða 10. öld. </a:t>
            </a:r>
          </a:p>
          <a:p>
            <a:endParaRPr lang="en-I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Kumlin eru flest við ströndina eða í miðsveitunum. Bæði í Hörgárdal og Svarfaðardal eru stórir kumlateigar í grennd við ármynni meginánna.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C1AC37-6E13-CEA0-73E2-926E6451B6CF}"/>
              </a:ext>
            </a:extLst>
          </p:cNvPr>
          <p:cNvSpPr txBox="1"/>
          <p:nvPr/>
        </p:nvSpPr>
        <p:spPr>
          <a:xfrm>
            <a:off x="4435366" y="431281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KUML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FA04C33-7795-2F7A-AF98-0C8A3C42A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31" y="3895118"/>
            <a:ext cx="3950509" cy="296288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89ECAE-E610-F3D8-95EB-32819844DFF5}"/>
              </a:ext>
            </a:extLst>
          </p:cNvPr>
          <p:cNvSpPr txBox="1"/>
          <p:nvPr/>
        </p:nvSpPr>
        <p:spPr>
          <a:xfrm>
            <a:off x="6609523" y="3964900"/>
            <a:ext cx="142699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Nýlega 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fannst 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kumlateigur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 Dysnesi með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 gröfum.</a:t>
            </a:r>
          </a:p>
          <a:p>
            <a:endParaRPr lang="en-I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Þar af voru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tvö bátkuml.</a:t>
            </a:r>
          </a:p>
          <a:p>
            <a:endParaRPr lang="en-I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Orri Vésteinsson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sýnir hér gestum </a:t>
            </a:r>
          </a:p>
          <a:p>
            <a:r>
              <a:rPr lang="en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annað bátkumlið.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D5B8BF-6BDA-73A0-2CC5-747F7E13EE3F}"/>
              </a:ext>
            </a:extLst>
          </p:cNvPr>
          <p:cNvSpPr txBox="1"/>
          <p:nvPr/>
        </p:nvSpPr>
        <p:spPr>
          <a:xfrm>
            <a:off x="3946987" y="2635956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dirty="0"/>
              <a:t>Dysnes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0E430-83D3-9377-D13A-86C7B27AA139}"/>
              </a:ext>
            </a:extLst>
          </p:cNvPr>
          <p:cNvSpPr txBox="1"/>
          <p:nvPr/>
        </p:nvSpPr>
        <p:spPr>
          <a:xfrm>
            <a:off x="2287669" y="729791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dirty="0"/>
              <a:t>Dalvík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2D52D70-4E8E-2D40-49AB-09AE1A550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5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1"/>
    </mc:Choice>
    <mc:Fallback xmlns="">
      <p:transition spd="slow" advTm="14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41A572-7523-D746-6DD6-A371F2212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5" y="0"/>
            <a:ext cx="5227562" cy="77720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87150-119E-CDEB-78D5-C5564587D99D}"/>
              </a:ext>
            </a:extLst>
          </p:cNvPr>
          <p:cNvSpPr txBox="1"/>
          <p:nvPr/>
        </p:nvSpPr>
        <p:spPr>
          <a:xfrm>
            <a:off x="5683956" y="778933"/>
            <a:ext cx="673774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Sveitarlangur er mikið mannvirki í Svarfaðardal. Hann er hlaðinn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torfveggur eða garðlag sem nær meðfram öllum hlíðum dalsins. 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Elín Ósk Hreiðarsdóttir fornleifafræðingur rannsakaði mannvirkið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árin 2010 og 2018. Niðurstöður hennar eru að það hafi verið reist um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miðja 10. öld. Veggnum var haldið við, víða allt fram á 14. öld. 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Sveitarlangur virðist hlífa engjum og beit í botni dalsins. Seljarústir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eru alls staðar ofan við garðinn. </a:t>
            </a:r>
          </a:p>
        </p:txBody>
      </p:sp>
      <p:pic>
        <p:nvPicPr>
          <p:cNvPr id="5" name="Picture 4" descr="A green field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32594217-5A1F-5945-CAC8-7E9E8FCB7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987" y="4195461"/>
            <a:ext cx="6096001" cy="2507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39028-1819-C8E1-4320-598CBFA38615}"/>
              </a:ext>
            </a:extLst>
          </p:cNvPr>
          <p:cNvSpPr txBox="1"/>
          <p:nvPr/>
        </p:nvSpPr>
        <p:spPr>
          <a:xfrm>
            <a:off x="5044686" y="263950"/>
            <a:ext cx="210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SVEITARLANGUR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65AF57-7C99-CC15-22DF-F97B471FA496}"/>
              </a:ext>
            </a:extLst>
          </p:cNvPr>
          <p:cNvSpPr/>
          <p:nvPr/>
        </p:nvSpPr>
        <p:spPr>
          <a:xfrm>
            <a:off x="3591613" y="4393422"/>
            <a:ext cx="103695" cy="11312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7138C9-BFE3-9305-90EC-FEDFE2CA5B80}"/>
              </a:ext>
            </a:extLst>
          </p:cNvPr>
          <p:cNvCxnSpPr/>
          <p:nvPr/>
        </p:nvCxnSpPr>
        <p:spPr>
          <a:xfrm flipH="1" flipV="1">
            <a:off x="3789575" y="4506543"/>
            <a:ext cx="3357738" cy="11589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B5527E5-C305-2F53-D4C0-BC3320F1A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3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4"/>
    </mc:Choice>
    <mc:Fallback xmlns="">
      <p:transition spd="slow" advTm="35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639BADE-1954-E408-25FC-C7D9F8D0C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3053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55BF58-F610-F970-DC8F-5559A78382C0}"/>
              </a:ext>
            </a:extLst>
          </p:cNvPr>
          <p:cNvSpPr txBox="1"/>
          <p:nvPr/>
        </p:nvSpPr>
        <p:spPr>
          <a:xfrm>
            <a:off x="6504495" y="592308"/>
            <a:ext cx="5589992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Heimildir eru um fjölmargar kirkjur og kirkjugarða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 dölunum þremur. 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 Svarfaðardal eru heimildir um 32 kirkjur.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 Hörgárdal eru heimildir um 28 kirkjur.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 Fnjóskadal eru heimildir um sjö kirkjur. 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 ákveðnum  svæðum voru kirkjur á nær öllum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lögbýlum, t.d. á Árskógsströnd. Flestar jarðir í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lágsveit Svarfaðardals stærri en 29 hdr. höfðu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kirkjur.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var að ræða litlar fjölskyldukirkjur sem reistar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voru um og eftir árið 1000 í tilefni af kristnitöku.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Forna kirkjugarða er að finna á jörðum með kirkjur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 þessu tagi.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Flestar þessar kirkjur voru síðar bænhús eða hálfkirkjur.</a:t>
            </a:r>
          </a:p>
          <a:p>
            <a:endParaRPr lang="en-I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Rannsóknir hafa m.a. verið gerðar á kirkjum og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kirkjugörðum af þessu tagi í Skagafirði (á Neðra-Ási, og í </a:t>
            </a:r>
          </a:p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Keldudal) og við Mývatn (Hofstaðir).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F68FBA-97E6-92F6-4198-7DD17E1DD1B0}"/>
              </a:ext>
            </a:extLst>
          </p:cNvPr>
          <p:cNvSpPr txBox="1"/>
          <p:nvPr/>
        </p:nvSpPr>
        <p:spPr>
          <a:xfrm>
            <a:off x="3389216" y="222976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KIRKJUR Í FRUMKRISTNI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E45E508-7FF3-0B19-FF5F-65B0C40D0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04"/>
    </mc:Choice>
    <mc:Fallback xmlns="">
      <p:transition spd="slow" advTm="49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3371</TotalTime>
  <Words>2179</Words>
  <Application>Microsoft Macintosh PowerPoint</Application>
  <PresentationFormat>Widescreen</PresentationFormat>
  <Paragraphs>309</Paragraphs>
  <Slides>29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Landnám og byggð um miðbik Eyjafjarðar 880 til 1400</vt:lpstr>
      <vt:lpstr>PowerPoint Presentation</vt:lpstr>
      <vt:lpstr>PowerPoint Presentation</vt:lpstr>
      <vt:lpstr>PowerPoint Presentation</vt:lpstr>
      <vt:lpstr>PowerPoint Presentation</vt:lpstr>
      <vt:lpstr>10. öldin langa (877 til 1000) – helstu heimildir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11. öld: önnur bylgja landnáms eða upphaf innra landnáms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12.(-14.) öld: Þriðja bylgja landnáms, eða önnur bylgja innra landnáms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Landnám og byggð í Eyjafirði 880 til 1400</dc:title>
  <dc:creator>Árni Daníel Júlíusson</dc:creator>
  <cp:lastModifiedBy>Árni Daníel Júlíusson</cp:lastModifiedBy>
  <cp:revision>46</cp:revision>
  <dcterms:created xsi:type="dcterms:W3CDTF">2022-05-05T17:43:44Z</dcterms:created>
  <dcterms:modified xsi:type="dcterms:W3CDTF">2022-08-14T00:42:51Z</dcterms:modified>
</cp:coreProperties>
</file>